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257" r:id="rId9"/>
    <p:sldId id="261" r:id="rId10"/>
    <p:sldId id="258" r:id="rId11"/>
    <p:sldId id="259" r:id="rId12"/>
    <p:sldId id="262" r:id="rId13"/>
    <p:sldId id="265" r:id="rId14"/>
    <p:sldId id="266" r:id="rId15"/>
    <p:sldId id="267" r:id="rId16"/>
    <p:sldId id="306" r:id="rId17"/>
    <p:sldId id="269" r:id="rId18"/>
    <p:sldId id="297" r:id="rId19"/>
    <p:sldId id="293" r:id="rId20"/>
    <p:sldId id="274" r:id="rId21"/>
    <p:sldId id="295" r:id="rId22"/>
    <p:sldId id="298" r:id="rId23"/>
    <p:sldId id="303" r:id="rId24"/>
    <p:sldId id="304" r:id="rId25"/>
    <p:sldId id="283" r:id="rId26"/>
    <p:sldId id="290" r:id="rId27"/>
    <p:sldId id="292" r:id="rId28"/>
    <p:sldId id="289" r:id="rId29"/>
    <p:sldId id="307" r:id="rId30"/>
    <p:sldId id="302" r:id="rId31"/>
    <p:sldId id="309" r:id="rId32"/>
    <p:sldId id="310" r:id="rId33"/>
    <p:sldId id="31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21" autoAdjust="0"/>
  </p:normalViewPr>
  <p:slideViewPr>
    <p:cSldViewPr>
      <p:cViewPr varScale="1">
        <p:scale>
          <a:sx n="50" d="100"/>
          <a:sy n="5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B31DD-9646-4BE3-BEEA-1A701D838AC3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21A2-46A4-4966-B25F-869B3B39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A21A2-46A4-4966-B25F-869B3B3964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4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F4BA-FFCB-4446-9F86-9843C7320EB2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71C3-C5C6-4729-8837-24619425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D729-400A-46EC-94FA-8A9D7ABAB692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DD0F-65F1-452B-AB9B-0AD58997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3B8E-1A87-430B-99DA-5DCF769CF95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578F-588F-46A2-A7B0-C93E1A95E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2C71-2151-4072-A0A9-01F72119A0FF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4EE1-D11E-4156-B550-591DC87BE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5509-3CEE-4BAC-ABA2-019DB0C849C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AEF1-04B7-4CE4-AE5B-E37C819E8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DEC0-8087-4B71-9B97-01E9EB3C7BC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8B66-49EB-4F14-BB4A-23FEC548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7747-F48B-4657-924E-1A3E377F95E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B36A-A51A-42D4-8B9F-A743800D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3059-9ED2-4D45-8044-4DA4FA12AD8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1AF-0F7C-4036-9842-904219445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CD0B-D256-43CC-AD3F-0C4FBCD37DD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97E5-09B6-429E-830A-AF7DD7333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A943-81F0-41C0-8227-10869BDF737A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55F0-1345-4DD8-83AC-491E4BBFD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9042-F620-48A9-90CA-FD7B605C10E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3087-11C3-4082-99FF-15B0E22B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7A4746-AA43-48FA-A241-D452879AE75F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EE120-895A-41CF-A39C-9DA07ED6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veinternet.ru/click?http://s48.radikal.ru/i121/1104/c2/cc04ad8feace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iveinternet.ru/click?http://i019.radikal.ru/1104/8c/256c9e46946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liveinternet.ru/click?http://s08.radikal.ru/i181/1104/e2/055429fb3ebd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liveinternet.ru/click?http://i063.radikal.ru/1104/20/a181ce6757f8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34825"/>
            <a:ext cx="8208912" cy="7334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9" y="324433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Ещё  раз о войне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6"/>
          <p:cNvSpPr>
            <a:spLocks noChangeArrowheads="1"/>
          </p:cNvSpPr>
          <p:nvPr/>
        </p:nvSpPr>
        <p:spPr bwMode="auto">
          <a:xfrm>
            <a:off x="500063" y="285750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Нормы питания советских военнопленных  в 1941 году. </a:t>
            </a: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57188" y="790575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</a:rPr>
              <a:t>Снабжение по приказу от 8.Х.41г. </a:t>
            </a:r>
          </a:p>
          <a:p>
            <a:pPr eaLnBrk="0" hangingPunct="0"/>
            <a:r>
              <a:rPr lang="ru-RU">
                <a:latin typeface="Calibri" pitchFamily="34" charset="0"/>
              </a:rPr>
              <a:t>При использовании на тяжелых работах ( в лагере военнопленных и вне его) </a:t>
            </a:r>
          </a:p>
          <a:p>
            <a:pPr eaLnBrk="0" hangingPunct="0"/>
            <a:r>
              <a:rPr lang="ru-RU">
                <a:latin typeface="Calibri" pitchFamily="34" charset="0"/>
              </a:rPr>
              <a:t>в рабочей команде, включая сельское хозяйство: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500" y="1928813"/>
          <a:ext cx="7929618" cy="39580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1565"/>
                <a:gridCol w="3255316"/>
                <a:gridCol w="2602737"/>
              </a:tblGrid>
              <a:tr h="6609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        На 28 дней </a:t>
                      </a:r>
                    </a:p>
                  </a:txBody>
                  <a:tcPr marL="66623" marR="66623" marT="33311" marB="333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процентах по сравнению с нормой для несоветских пленных 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Хлеб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9 кг.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100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Мясо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800г.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Жиры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250г.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Сахар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900г.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100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 менее значительных работах в лагере военнопленных</a:t>
                      </a:r>
                    </a:p>
                  </a:txBody>
                  <a:tcPr marL="66623" marR="66623" marT="33311" marB="333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Хлеб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 кг.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66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Мясо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Жиры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440г.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42</a:t>
                      </a:r>
                    </a:p>
                  </a:txBody>
                  <a:tcPr marL="66623" marR="66623" marT="33311" marB="33311" anchor="ctr"/>
                </a:tc>
              </a:tr>
              <a:tr h="266492">
                <a:tc>
                  <a:txBody>
                    <a:bodyPr/>
                    <a:lstStyle/>
                    <a:p>
                      <a:r>
                        <a:rPr lang="ru-RU" sz="1800" dirty="0"/>
                        <a:t>Сахар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600г.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66</a:t>
                      </a:r>
                    </a:p>
                  </a:txBody>
                  <a:tcPr marL="66623" marR="66623" marT="33311" marB="3331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42875" y="785813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Если состояние питания в лагерях военнопленных, поступивших в лагеря в районе оперативных действий, требует, по мнению лазаретного врача, для восстановления работоспособности и предотвращения эпидемий, добавочного питания, то каждому выдается на 6 недель: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138363"/>
            <a:ext cx="550068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14313" y="2532063"/>
            <a:ext cx="3071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-до 50г. трески в неделю;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-до 100г. искусственного меда в неделю;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-до 3500 г. картофеля в неделю.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214313" y="2143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Из 6.3 млн. военнопленных погибло  около 4 млн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sz="3600" smtClean="0"/>
              <a:t>Выжженная земля 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572500" cy="6000750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На оккупированных германскими войсками  территориях проживало  около 75 млн. человек</a:t>
            </a:r>
            <a:endParaRPr lang="ru-RU" sz="1800" b="1" dirty="0"/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Из приказа Ставки Верховного главнокомандования №0428 от 17 ноября 1941 г.</a:t>
            </a:r>
            <a:endParaRPr lang="ru-RU" sz="1800" b="1" dirty="0"/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 «Лишить германскую армию возможности располагаться в селах и городах, выгнать немецких захватчиков из всех населенных пунктов на холод в поле, выкурить их из всех помещений  и теплых убежищ  и заставить мерзнуть под открытым небом»…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СВГ  приказывает: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…«Разрушать и сжигать дотла все населенные пункты в тылу немецких войск на расстоянии 40 – 60 км в глубину от переднего края и на 20 – 30 км вправо и влево от дорог.  Для уничтожения  населенных  пунктов в указанном радиусе действия бросить немедленно авиацию,  широко использовать артиллерийский и минометный огонь,  команды разведчиков, лыжников и партизанские диверсионные группы,  снабженные бутылками  с зажигательной смесью, гранатами  и подрывными средствами»…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Остарбайтеры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6096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313" y="5783263"/>
            <a:ext cx="635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Остарбайтеров загружают в немецкие транспортные поезда</a:t>
            </a:r>
          </a:p>
          <a:p>
            <a:r>
              <a:rPr lang="ru-RU">
                <a:latin typeface="Calibri" pitchFamily="34" charset="0"/>
              </a:rPr>
              <a:t>(Центральная железнодорожная станция Киева)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b="2777"/>
          <a:stretch>
            <a:fillRect/>
          </a:stretch>
        </p:blipFill>
        <p:spPr bwMode="auto">
          <a:xfrm>
            <a:off x="1785938" y="1928813"/>
            <a:ext cx="5895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6286500"/>
            <a:ext cx="382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Фрагмент карточки остарбайтера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4313" y="114935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За годы войны из СССР угнали 10-12 миллионов человек, из них более 6 миллионов – украинцы.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146" grpId="0"/>
      <p:bldP spid="6146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214313" y="214313"/>
            <a:ext cx="8572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Из воспоминаний остарбайтеров: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«В 45 году я вернулась из Германии, где работала на заводе токарем. Меня отговаривали от возвращения в школу, мол, теперь тебе учеба ни к чему – иди рельсы укладывай! Потом мне не выдавали паспорт – нам, угнанным, было не положено. А без паспорта не давали хлебных карточек Позже в институте из-за «прошлого» мне не платили стипендию, да и доучиться не дали. Работу найти не могла - как только узнавали, что была в Германии, моментально отказывали. И на расстрел меня водили, и осуждали на 25 лет лагерей. Реабилитировали только в 1992 году. </a:t>
            </a:r>
            <a:r>
              <a:rPr lang="ru-RU" b="1" i="1">
                <a:latin typeface="Calibri" pitchFamily="34" charset="0"/>
              </a:rPr>
              <a:t>Мне душу перемололи два режима – гитлеровский и сталинский</a:t>
            </a:r>
            <a:r>
              <a:rPr lang="ru-RU">
                <a:latin typeface="Calibri" pitchFamily="34" charset="0"/>
              </a:rPr>
              <a:t>» </a:t>
            </a:r>
          </a:p>
          <a:p>
            <a:endParaRPr lang="ru-RU">
              <a:latin typeface="Calibri" pitchFamily="34" charset="0"/>
            </a:endParaRPr>
          </a:p>
          <a:p>
            <a:pPr algn="r"/>
            <a:r>
              <a:rPr lang="ru-RU">
                <a:latin typeface="Calibri" pitchFamily="34" charset="0"/>
              </a:rPr>
              <a:t>Мария Ивановна Писаренко, 84</a:t>
            </a:r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42875" y="3857625"/>
            <a:ext cx="8786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«В скотских вагонах нас везли как скот. Когда в пути была съедена вся еда, то начались голодные обмороки. Тогда на крупных станциях нам стали давать тарелку какого-то варева и тоненький кусочек хлеба раз в день. Перед отправкой нас осматривали врачи на предмет выявления чесотки, вшивости, кожных болезней. Больных отводили в сторону. В Мариуполе нас подвергли дезинфекции. Эта была унизительная процедура. На всех отправляемых в Германию были заведены транспортные листы. В них были указаны фамилия, имя, дата и место рождения, социальное происхождение, профессия, отпечатки пальцев».</a:t>
            </a:r>
          </a:p>
          <a:p>
            <a:endParaRPr lang="ru-RU">
              <a:latin typeface="Calibri" pitchFamily="34" charset="0"/>
            </a:endParaRPr>
          </a:p>
          <a:p>
            <a:pPr algn="r"/>
            <a:r>
              <a:rPr lang="ru-RU">
                <a:latin typeface="Calibri" pitchFamily="34" charset="0"/>
              </a:rPr>
              <a:t>Надежда Дмитриевна Ткачева,85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500313"/>
            <a:ext cx="5305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8501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«Нары были двухъярусные, матрасы набиты колючей соломой, такая же подушка, серая простынь и два одеяла. Бараки насквозь продувались ветром. Вокруг лагеря была колючая проволока и вышки с пулемётами по углам. Лагерь охраняли полицейские с собаками. После того как одежда, взятая из дома, сильно истрепалась, нам выдали синие из очень грубой ткани костюмы: брюки и куртку. На ногах мы носили деревянные колодки, которые очень сильно натирали ноги. Вместо фамилии у нас был рабочий номер.»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Коллаборационизм</a:t>
            </a:r>
            <a:br>
              <a:rPr lang="ru-RU" sz="3600" dirty="0" smtClean="0"/>
            </a:br>
            <a:r>
              <a:rPr lang="ru-RU" sz="3600" dirty="0" smtClean="0"/>
              <a:t>Предательство по выбору и нет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643470" cy="55007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Коллаборационизм</a:t>
            </a:r>
            <a:r>
              <a:rPr lang="ru-RU" sz="2000" dirty="0" smtClean="0"/>
              <a:t> (от фр. «сотрудничество»): в юридической   трактовке международного права – осознанное, добровольно и умышленное   сотрудничество с врагом в его интересах и в ущерб своему государству.</a:t>
            </a:r>
          </a:p>
          <a:p>
            <a:pPr algn="just"/>
            <a:r>
              <a:rPr lang="ru-RU" sz="2000" b="1" dirty="0" smtClean="0"/>
              <a:t>В уголовном законодательстве</a:t>
            </a:r>
            <a:r>
              <a:rPr lang="ru-RU" sz="2000" dirty="0" smtClean="0"/>
              <a:t> подавляющего большинства стран мира факт коллаборационизма </a:t>
            </a:r>
            <a:r>
              <a:rPr lang="ru-RU" sz="2000" b="1" dirty="0" smtClean="0"/>
              <a:t>квалифицируется как государственная измена</a:t>
            </a:r>
            <a:endParaRPr lang="ru-RU" sz="2000" dirty="0" smtClean="0"/>
          </a:p>
          <a:p>
            <a:pPr algn="just"/>
            <a:r>
              <a:rPr lang="ru-RU" sz="2000" b="1" dirty="0" smtClean="0"/>
              <a:t>Девять  видов коллаборационизма: </a:t>
            </a:r>
            <a:r>
              <a:rPr lang="ru-RU" sz="2000" dirty="0" smtClean="0"/>
              <a:t>военный, административный, экономический, интеллектуальный,  идеологический, духовный, половой, национальный,  детский (Б.Ковалев) </a:t>
            </a:r>
          </a:p>
        </p:txBody>
      </p:sp>
      <p:pic>
        <p:nvPicPr>
          <p:cNvPr id="4" name="Рисунок 3" descr="http://s48.radikal.ru/i121/1104/c2/cc04ad8feacet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976683" cy="531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3308350" y="214313"/>
            <a:ext cx="233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Партизаны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23850" y="1341438"/>
            <a:ext cx="864076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Учился я по советскому букварю. Обучение шло на нашем белорусском языке. Немецкая администрация учебный процесс ни разу за все время учебы не контролировала. И все же проучились мы недолго. В конце осени к школе подошла группа вооруженных людей. К школе со стороны леса можно было подойти, не заходя в деревню. Несколько человек остались на улице, трое вошли в класс. Они были в красноармейской форме, грязные, оборванные, заросшие, были очень неприятны. </a:t>
            </a:r>
          </a:p>
          <a:p>
            <a:pPr algn="just">
              <a:lnSpc>
                <a:spcPct val="150000"/>
              </a:lnSpc>
            </a:pPr>
            <a:endParaRPr lang="ru-RU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Эти люди удивились, что идет война, а тут спокойно идут занятия в школе. Один из них толкнул молодую учительницу, закричал на нее: "Немецкая шлюха!", а потом заорал на нас: "Вы, фашистские ублюдки, марш по домам и чтоб здесь вас больше не было!". Это был первый урок русского языка и последний день занятий.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50825" y="836613"/>
            <a:ext cx="86423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Отрывок из книги «Война глазами подростка: воспоминания» Илья КОПЫЛ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0545.jpg"/>
          <p:cNvPicPr>
            <a:picLocks noChangeAspect="1" noChangeArrowheads="1"/>
          </p:cNvPicPr>
          <p:nvPr/>
        </p:nvPicPr>
        <p:blipFill>
          <a:blip r:embed="rId2"/>
          <a:srcRect t="7547" b="7547"/>
          <a:stretch>
            <a:fillRect/>
          </a:stretch>
        </p:blipFill>
        <p:spPr bwMode="auto">
          <a:xfrm>
            <a:off x="179388" y="188913"/>
            <a:ext cx="52562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E:\A00005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98738"/>
            <a:ext cx="5157788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би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96975"/>
            <a:ext cx="6300787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род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85750"/>
            <a:ext cx="454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/>
              <a:t>Внимание!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Говорит Москва!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Говорит Москва!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Заявление </a:t>
            </a:r>
            <a:r>
              <a:rPr lang="ru-RU" sz="1800" dirty="0" err="1"/>
              <a:t>совесткого</a:t>
            </a:r>
            <a:r>
              <a:rPr lang="ru-RU" sz="1800" dirty="0"/>
              <a:t> правительства.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Граждане и гражданки </a:t>
            </a:r>
            <a:r>
              <a:rPr lang="ru-RU" sz="1800" dirty="0" err="1"/>
              <a:t>Совесткого</a:t>
            </a:r>
            <a:r>
              <a:rPr lang="ru-RU" sz="1800" dirty="0"/>
              <a:t> Союза, сегодня 22 июня в 4 часа утра без объявления войны германские войска напали на нашу страну, атаковали наши границы во многих местах и подвергли бомбардировке города: Житомир, Киев, Севастополь, Каунас и другие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06458"/>
            <a:ext cx="4041775" cy="3342822"/>
          </a:xfrm>
        </p:spPr>
      </p:pic>
    </p:spTree>
    <p:extLst>
      <p:ext uri="{BB962C8B-B14F-4D97-AF65-F5344CB8AC3E}">
        <p14:creationId xmlns:p14="http://schemas.microsoft.com/office/powerpoint/2010/main" val="3864940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2071688" y="71438"/>
            <a:ext cx="4899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Гулаг во время войны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2852738"/>
            <a:ext cx="8640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900" b="1" i="1">
                <a:latin typeface="Calibri" pitchFamily="34" charset="0"/>
              </a:rPr>
              <a:t>Из воспоминаний узника ГОРЛАГа  С.Л.Щеглова</a:t>
            </a:r>
            <a:r>
              <a:rPr lang="ru-RU" sz="1900" b="1">
                <a:latin typeface="Calibri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ru-RU" sz="1900">
                <a:latin typeface="Calibri" pitchFamily="34" charset="0"/>
              </a:rPr>
              <a:t>«…Были истощены голодом,  отсутствием воздуха,  …. Были похожи на узников фашистских лагерей. И работали в ручную – с лопатой, кайлом по 12 часов в сутки. За 100% выполнения полагалось 600 граммов хлеба, черпак баланды и каши 2 раза в сутки. Подъем в 6 утра. Особо тяжело было в условиях мороза, зимой  в пургу…, в рваных одеждах, бушлатах тридцать третьего  срока….,  без валенок, в бурках. Бурки … из ваты старых одеял… Сколько же людей отправилось  под «Шмидтиху» - не  счесть!»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250825" y="836613"/>
            <a:ext cx="87137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1938"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До июня 1944 на укомплектование Вооруженных Сил передано 975 тыс. заключенных. </a:t>
            </a:r>
          </a:p>
          <a:p>
            <a:pPr indent="261938"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За первые три года войны из лагерей убыло 2.9 млн. человек; прибыло 1.8 млн. </a:t>
            </a:r>
          </a:p>
          <a:p>
            <a:pPr indent="261938"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На подведомственных ГУЛАГУ стройках работало более 2 млн.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E:\006331d29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364163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E:\c88f55625bc1e6dd9381f501152753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246438"/>
            <a:ext cx="529272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Холокост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214282" y="4500570"/>
            <a:ext cx="4143404" cy="207170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1800" dirty="0" smtClean="0"/>
              <a:t>Английское  слово «</a:t>
            </a:r>
            <a:r>
              <a:rPr lang="en-US" sz="1800" dirty="0" smtClean="0"/>
              <a:t>holocaust</a:t>
            </a:r>
            <a:r>
              <a:rPr lang="ru-RU" sz="1800" dirty="0" smtClean="0"/>
              <a:t>»</a:t>
            </a:r>
            <a:r>
              <a:rPr lang="en-US" sz="1800" dirty="0" smtClean="0"/>
              <a:t> </a:t>
            </a:r>
            <a:r>
              <a:rPr lang="ru-RU" sz="1800" dirty="0" smtClean="0"/>
              <a:t> из латинской Библии, в которой оно, в свою очередь, происходит из  греческих, также библейских форм  означает «сжигаемый целиком», «всесожжение»,  «жертва всесожжения».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101" y="2786058"/>
            <a:ext cx="46628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5020175" cy="36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14"/>
            <a:ext cx="8858312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+mn-lt"/>
              </a:rPr>
              <a:t>Из дневника секретаря </a:t>
            </a:r>
            <a:r>
              <a:rPr lang="ru-RU" b="1" dirty="0" err="1" smtClean="0">
                <a:latin typeface="+mn-lt"/>
              </a:rPr>
              <a:t>юденрата</a:t>
            </a:r>
            <a:r>
              <a:rPr lang="ru-RU" b="1" dirty="0" smtClean="0">
                <a:latin typeface="+mn-lt"/>
              </a:rPr>
              <a:t> г. Шауляя  </a:t>
            </a:r>
            <a:r>
              <a:rPr lang="ru-RU" b="1" dirty="0" err="1" smtClean="0">
                <a:latin typeface="+mn-lt"/>
              </a:rPr>
              <a:t>Элиазера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Ерусалимского</a:t>
            </a:r>
            <a:r>
              <a:rPr lang="ru-RU" b="1" dirty="0" smtClean="0">
                <a:latin typeface="+mn-lt"/>
              </a:rPr>
              <a:t> (1943 г.)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latin typeface="+mn-lt"/>
              </a:rPr>
              <a:t>5 ноября</a:t>
            </a:r>
            <a:endParaRPr lang="ru-RU" sz="1600" b="1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Самый мрачный день нашей безрадостной жизни в гетто: у нас отобрали детей.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... Всюду, где можно было спрятаться, они искали детей, и, если находили, то вытаскивали их, голых и босых, на площадь. Там они поднимали детей за волосы и за руки и швыряли в машины. Они гонялись за малышами, которые случайно оказывались на улицах или во дворах, стреляли в них и ловили. За детьми бежали несчастные родители, рыдали и умоляли, но их избивали и отгоняли.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latin typeface="+mn-lt"/>
              </a:rPr>
              <a:t>11 ноября</a:t>
            </a:r>
            <a:endParaRPr lang="ru-RU" sz="1600" b="1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Вдобавок ко всем нашим унижениям и деморализации мы вынуждены стать убийцами собственных детей. В эти черные дни в гетто находились три женщины в последней стадии беременности. Повседневный контроль не давал несчастным возможности скрыться самим и спасти будущих детей.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В отчаянии они упросили врачей произвести им преждевременные роды, а детей истребить. Это было проделано на частной квартире. Они родились живыми и здоровыми. Один был необыкновенной красоты. Все они умерщвлены при помощи шприца и похоронены даже не на кладбище, а в одном из закоулков гетто.  Лучше так, чем от немецкой руки.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19.radikal.ru/1104/8c/256c9e469469t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095889" cy="39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08.radikal.ru/i181/1104/e2/055429fb3ebdt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500462" cy="6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Недетская работа в тылу</a:t>
            </a:r>
          </a:p>
        </p:txBody>
      </p:sp>
      <p:pic>
        <p:nvPicPr>
          <p:cNvPr id="35842" name="Picture 2" descr="C:\Documents and Settings\Арина Крамар\Рабочий стол\Оксане Дмитриевне\detiw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640762" cy="6191250"/>
          </a:xfrm>
        </p:spPr>
        <p:txBody>
          <a:bodyPr rtlCol="0">
            <a:normAutofit/>
          </a:bodyPr>
          <a:lstStyle/>
          <a:p>
            <a:pPr marL="873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Из воспоминаний А.Д.Сахарова, подростком работавшего на Патронном заводе №3 г.Ульяновска: </a:t>
            </a:r>
          </a:p>
          <a:p>
            <a:pPr marL="873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marL="87313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…«Работа на заводе производилась в две смены с 11 часовым днем без выходных. Формально выходной возникал  при «</a:t>
            </a:r>
            <a:r>
              <a:rPr lang="ru-RU" sz="1800" dirty="0" err="1" smtClean="0"/>
              <a:t>пересменке</a:t>
            </a:r>
            <a:r>
              <a:rPr lang="ru-RU" sz="1800" dirty="0" smtClean="0"/>
              <a:t>», т.е. когда рабочие ночной смены переходили в дневную, и наоборот. Но администрация гоня план, устраивала </a:t>
            </a:r>
            <a:r>
              <a:rPr lang="ru-RU" sz="1800" dirty="0" err="1" smtClean="0"/>
              <a:t>пересменки</a:t>
            </a:r>
            <a:r>
              <a:rPr lang="ru-RU" sz="1800" dirty="0" smtClean="0"/>
              <a:t> очень редко, раз в несколько месяцев. Я работал тоже  по 11 часов, но почти всегда днем. Работая же ночью, я изматывался ужасно и понял, как это все тяжело»…</a:t>
            </a:r>
          </a:p>
          <a:p>
            <a:pPr marL="87313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marL="87313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…«Иногда смена для нас 15-16 летних длилась 12 часов, а иногда и больше. Ребята помладше во вспомогательных цехах  работали по 6 часов, потом шли учиться в школу…  В отдельные периоды завод  переводили на казарменное положение. Тогда ребятам  приходилось ночевать здесь же в цехе: около калориферов делали специальные полки, где и спали»…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e49d2096cdbe"/>
          <p:cNvPicPr>
            <a:picLocks noChangeAspect="1" noChangeArrowheads="1"/>
          </p:cNvPicPr>
          <p:nvPr/>
        </p:nvPicPr>
        <p:blipFill>
          <a:blip r:embed="rId2"/>
          <a:srcRect r="3421" b="5923"/>
          <a:stretch>
            <a:fillRect/>
          </a:stretch>
        </p:blipFill>
        <p:spPr bwMode="auto">
          <a:xfrm>
            <a:off x="179388" y="188913"/>
            <a:ext cx="5664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lena\видео (h)\ВОВ\Data\ 17\0104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5380" b="4933"/>
          <a:stretch>
            <a:fillRect/>
          </a:stretch>
        </p:blipFill>
        <p:spPr bwMode="auto">
          <a:xfrm>
            <a:off x="3214678" y="2857496"/>
            <a:ext cx="5684850" cy="382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/>
              <a:t>Учиться?</a:t>
            </a:r>
          </a:p>
        </p:txBody>
      </p:sp>
      <p:pic>
        <p:nvPicPr>
          <p:cNvPr id="44034" name="Picture 2" descr="C:\Users\Арина Крамар\Pictures\Временно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5175"/>
            <a:ext cx="48958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5148263" y="836613"/>
            <a:ext cx="36004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Учителя и ученики, не прекращавшие занятий, получали в школе тарелку супа без вырезки талонов из продовольственных карточек.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Многие дети сначала не имели сил, чтобы учиться, и, благодаря регулярному 3-кратному питанию, организованному в школах, они постепенно втягивались в учебу. (Ленинград, 1941- 42гг)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79388" y="5110163"/>
            <a:ext cx="8785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Из воспоминаний 13-летнего Анатолия Ховина: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...«В школе ученики получали завтрак: 50-граммовый ломтик хлеба, стакан кипятку и чайную ложку сахарного песку. Детям фронтовиков паек удваивался. С какой завитью смотрели на них остальные»… (Челябинск, 1942г.)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147290_image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486276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47.jpg"/>
          <p:cNvPicPr>
            <a:picLocks noChangeAspect="1"/>
          </p:cNvPicPr>
          <p:nvPr/>
        </p:nvPicPr>
        <p:blipFill>
          <a:blip r:embed="rId3">
            <a:lum contrast="20000"/>
          </a:blip>
          <a:srcRect l="3703" t="3125" r="2846" b="3125"/>
          <a:stretch>
            <a:fillRect/>
          </a:stretch>
        </p:blipFill>
        <p:spPr>
          <a:xfrm>
            <a:off x="71406" y="86341"/>
            <a:ext cx="5000660" cy="412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543875"/>
            <a:ext cx="4040188" cy="639762"/>
          </a:xfrm>
        </p:spPr>
        <p:txBody>
          <a:bodyPr/>
          <a:lstStyle/>
          <a:p>
            <a:r>
              <a:rPr lang="ru-RU" sz="3200" dirty="0" smtClean="0"/>
              <a:t>НАЧАЛО           ВОЙНЫ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86875"/>
            <a:ext cx="4040188" cy="4439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22 июня 1941 фашистская Германия вероломно напала на СССР. Создав на направлении ударов подавляющее превосходство, агрессор прорвал оборону советских войск, захватил стратегическую инициативу и господство в воздухе. Приграничные сражения и начальный период войны (до середины июля) в целом привели к поражению Красной Армии. Она потеряла убитыми и ранеными 850 тыс. человек, 9,5 тыс. орудий, св. 6 тыс. танков, </a:t>
            </a:r>
            <a:r>
              <a:rPr lang="ru-RU" altLang="ru-RU" sz="1600" dirty="0" err="1"/>
              <a:t>ок</a:t>
            </a:r>
            <a:r>
              <a:rPr lang="ru-RU" altLang="ru-RU" sz="1600" dirty="0"/>
              <a:t>. 3,5 тыс. самолетов; в плен попало </a:t>
            </a:r>
            <a:r>
              <a:rPr lang="ru-RU" altLang="ru-RU" sz="1600" dirty="0" err="1"/>
              <a:t>ок</a:t>
            </a:r>
            <a:r>
              <a:rPr lang="ru-RU" altLang="ru-RU" sz="1600" dirty="0"/>
              <a:t>. 1 млн. человек. Враг оккупировал значительную часть страны, продвинулся вглубь до 300-600 км, потеряв при этом 100 тыс. человек убитыми, почти 40% танков и 950 самолетов.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6" y="2292351"/>
            <a:ext cx="3887414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01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063.radikal.ru/1104/20/a181ce6757f8t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9292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b="12878"/>
          <a:stretch>
            <a:fillRect/>
          </a:stretch>
        </p:blipFill>
        <p:spPr bwMode="auto">
          <a:xfrm>
            <a:off x="4786314" y="1714488"/>
            <a:ext cx="40576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lena\видео (h)\ВОВ\Data\ 31\181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2000" b="2000"/>
          <a:stretch>
            <a:fillRect/>
          </a:stretch>
        </p:blipFill>
        <p:spPr bwMode="auto">
          <a:xfrm>
            <a:off x="142844" y="285728"/>
            <a:ext cx="5130436" cy="369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158834_Podrostok-kaleka_v_blokadnom_Leningrade (392x600, 143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56" y="714356"/>
            <a:ext cx="373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02956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lena\видео (h)\ВОВ\Data\ 28\1120.jpg"/>
          <p:cNvPicPr>
            <a:picLocks noChangeAspect="1" noChangeArrowheads="1"/>
          </p:cNvPicPr>
          <p:nvPr/>
        </p:nvPicPr>
        <p:blipFill>
          <a:blip r:embed="rId2"/>
          <a:srcRect t="3963" b="4573"/>
          <a:stretch>
            <a:fillRect/>
          </a:stretch>
        </p:blipFill>
        <p:spPr bwMode="auto">
          <a:xfrm>
            <a:off x="309880" y="500042"/>
            <a:ext cx="85394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ВОЕНАЧАЛЬНИКИ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7638"/>
            <a:ext cx="2070100" cy="18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17638"/>
            <a:ext cx="2070100" cy="18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760"/>
            <a:ext cx="207010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4315"/>
            <a:ext cx="4032448" cy="20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2130" y="3284983"/>
            <a:ext cx="199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С. М. Буденный. </a:t>
            </a: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1661" y="32443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Б. М. Шапошников </a:t>
            </a: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8184" y="3284983"/>
            <a:ext cx="323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Г.К. Жуков</a:t>
            </a:r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3666"/>
            <a:ext cx="2609489" cy="247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6531" y="6161370"/>
            <a:ext cx="246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/>
              <a:t>Г.К. Жуков и маршал С.К. Тимошенко </a:t>
            </a:r>
            <a:endParaRPr lang="ru-RU" alt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19841" y="5908630"/>
            <a:ext cx="406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Г.К. Жуков и генерал Д. Эйзенхауэр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28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ВОЕНАЧАЛЬНИКИ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55351"/>
            <a:ext cx="2200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0728"/>
            <a:ext cx="2200275" cy="18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1" y="3716686"/>
            <a:ext cx="213518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686"/>
            <a:ext cx="2200275" cy="209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706285"/>
            <a:ext cx="22637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" y="2781300"/>
            <a:ext cx="2138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Н. Ф. Ватутин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124" y="2781300"/>
            <a:ext cx="227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В. Д. Соколовский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6023880"/>
            <a:ext cx="238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Р. Я. Малиновский.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6975" y="5807075"/>
            <a:ext cx="216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А. М. Василевский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67735" y="4329628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И. С. Конев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96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8092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/>
              <a:t>В летне-осенней кампании 1942 советские войска имели нереальную задачу: полностью разгромить противника и освободить всю территорию страны. Основные военные события развернулись на юго-западном направлении: поражение Крымского фронта, военная катастрофа советских войск в Харьковской операции, </a:t>
            </a:r>
            <a:r>
              <a:rPr lang="ru-RU" altLang="ru-RU" dirty="0" err="1"/>
              <a:t>Воронежско-Ворошиловградская</a:t>
            </a:r>
            <a:r>
              <a:rPr lang="ru-RU" altLang="ru-RU" dirty="0"/>
              <a:t>, Донбасская, Сталинградская оборонительные операции, сражение на Сев. Кавказе. На северо-западном направлении Красная Армия провела </a:t>
            </a:r>
            <a:r>
              <a:rPr lang="ru-RU" altLang="ru-RU" dirty="0" err="1"/>
              <a:t>Демянскую</a:t>
            </a:r>
            <a:r>
              <a:rPr lang="ru-RU" altLang="ru-RU" dirty="0"/>
              <a:t> и Ржевско-</a:t>
            </a:r>
            <a:r>
              <a:rPr lang="ru-RU" altLang="ru-RU" dirty="0" err="1"/>
              <a:t>Сычевскую</a:t>
            </a:r>
            <a:r>
              <a:rPr lang="ru-RU" altLang="ru-RU" dirty="0"/>
              <a:t> наступательные операции. Противник продвинулся на 500-650 км, вышел к Волге, захватил часть перевалов Главного Кавказского хребта. Была оккупирована территория, где до войны проживало 42% населения, производилось 1/3 валовой продукции, находилось более 45% посевных площадей. Экономика переводилась на военные рельсы. В восточные районы страны было перебазировано большое количество предприятий (только во 2-м полугодии 1941 — 2593, в т. ч. 1523 крупных), вывезено 2,3 млн. голов скота. В 1-м полугодии 1942 было выпущено 10 тыс. самолетов, 11 тыс. танков, </a:t>
            </a:r>
            <a:r>
              <a:rPr lang="ru-RU" altLang="ru-RU" dirty="0" err="1"/>
              <a:t>ок</a:t>
            </a:r>
            <a:r>
              <a:rPr lang="ru-RU" altLang="ru-RU" dirty="0"/>
              <a:t>. 54 тыс. орудий. Во 2-м полугодии их выпуск увеличился более чем в 1,5 раза. Советско-английское соглашение от 12 июля 1941, Московская конференция представителей СССР, США и Великобритании (29 сентября — 1 октября 1941), Декларация 26 государств от 1 января 1942 о военном союзе стран, сражавшихся против фашизма, советско-американское соглашение от 11 июня 1942 оформили ядро антигитлеровской коалиции.</a:t>
            </a:r>
          </a:p>
        </p:txBody>
      </p:sp>
    </p:spTree>
    <p:extLst>
      <p:ext uri="{BB962C8B-B14F-4D97-AF65-F5344CB8AC3E}">
        <p14:creationId xmlns:p14="http://schemas.microsoft.com/office/powerpoint/2010/main" val="69505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72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sz="2800" dirty="0"/>
              <a:t>В январе 1943 блокада была прорвана на узком участке вдоль южного берега Ладожского озера 14 января 1944 войска Ленинградского, </a:t>
            </a:r>
            <a:r>
              <a:rPr lang="ru-RU" altLang="ru-RU" sz="2800" dirty="0" err="1"/>
              <a:t>Волховского</a:t>
            </a:r>
            <a:r>
              <a:rPr lang="ru-RU" altLang="ru-RU" sz="2800" dirty="0"/>
              <a:t> (генерал армии К. А. Мерецков) и 2-го Прибалтийского (генерал армии М. М. Попов) фронтов перешли в наступление (27 января окончательно ликвидировали блокаду) и к марту 1944 отбросили противника на 220-280 км от Ленинграда. В июне-августе 1944 в ходе Выборгской и </a:t>
            </a:r>
            <a:r>
              <a:rPr lang="ru-RU" altLang="ru-RU" sz="2800" dirty="0" err="1"/>
              <a:t>Свирско</a:t>
            </a:r>
            <a:r>
              <a:rPr lang="ru-RU" altLang="ru-RU" sz="2800" dirty="0"/>
              <a:t>-Петрозаводской операции были разбиты финские войска и снята угроза Ленинграду с севера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485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 rot="19187632">
            <a:off x="500063" y="3071813"/>
            <a:ext cx="8229600" cy="796925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</a:rPr>
              <a:t>Плен</a:t>
            </a:r>
            <a:endParaRPr lang="ru-RU" sz="8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5008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i="1" dirty="0" smtClean="0"/>
              <a:t>Из дневника военнопленного.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600" i="1" dirty="0" smtClean="0"/>
              <a:t>«Марийская АССР, </a:t>
            </a:r>
            <a:r>
              <a:rPr lang="ru-RU" sz="1600" i="1" dirty="0" err="1" smtClean="0"/>
              <a:t>Юринский</a:t>
            </a:r>
            <a:r>
              <a:rPr lang="ru-RU" sz="1600" i="1" dirty="0" smtClean="0"/>
              <a:t> район, </a:t>
            </a:r>
            <a:r>
              <a:rPr lang="ru-RU" sz="1600" i="1" dirty="0" err="1" smtClean="0"/>
              <a:t>Липовский</a:t>
            </a:r>
            <a:r>
              <a:rPr lang="ru-RU" sz="1600" i="1" dirty="0" smtClean="0"/>
              <a:t> с/совет, д. </a:t>
            </a:r>
            <a:r>
              <a:rPr lang="ru-RU" sz="1600" i="1" dirty="0" err="1" smtClean="0"/>
              <a:t>Горшасино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Галибин</a:t>
            </a:r>
            <a:r>
              <a:rPr lang="ru-RU" sz="1600" i="1" dirty="0" smtClean="0"/>
              <a:t> Анатолий Иванович». Находился в плену с сентября 1941 по июнь 1942 г. Расстрелян или умер от голода.</a:t>
            </a:r>
          </a:p>
          <a:p>
            <a:pPr marL="0" indent="0" eaLnBrk="1" hangingPunct="1">
              <a:buFont typeface="Arial" charset="0"/>
              <a:buNone/>
            </a:pPr>
            <a:endParaRPr lang="ru-RU" sz="1600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….«Сделал преступление перед родиной. Сдался в плен»…</a:t>
            </a:r>
          </a:p>
          <a:p>
            <a:pPr marL="0" indent="0" eaLnBrk="1" hangingPunct="1">
              <a:buFont typeface="Arial" charset="0"/>
              <a:buNone/>
            </a:pPr>
            <a:endParaRPr lang="ru-RU" sz="1600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….«Появилась голодная опухоль. Опухли ноги и лицо. Обращался к доктору, говорит: «Живи за счет собственной энергии», т.е. больше лежи, но лежать на голых досках тоже несладко. На боках появились пролежни»</a:t>
            </a:r>
          </a:p>
          <a:p>
            <a:pPr marL="0" indent="0" eaLnBrk="1" hangingPunct="1">
              <a:buFont typeface="Arial" charset="0"/>
              <a:buNone/>
            </a:pPr>
            <a:endParaRPr lang="ru-RU" sz="1600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….«Смертность все увеличивается. Помирают один за другим»…</a:t>
            </a:r>
          </a:p>
          <a:p>
            <a:pPr marL="0" indent="0" eaLnBrk="1" hangingPunct="1">
              <a:buFont typeface="Arial" charset="0"/>
              <a:buNone/>
            </a:pPr>
            <a:endParaRPr lang="ru-RU" sz="1600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….«Исполнилось 4 месяца, как встаю с одной мыслью о том, как бы покушать, лишенный  всякого общения с внешним миром и даже света и вольного воздуха и без малейших шансов на освобождение»…</a:t>
            </a:r>
          </a:p>
          <a:p>
            <a:pPr marL="0" indent="0" eaLnBrk="1" hangingPunct="1">
              <a:buFont typeface="Arial" charset="0"/>
              <a:buNone/>
            </a:pPr>
            <a:endParaRPr lang="ru-RU" sz="1600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….«Да, говорят, что человек  2 раза в жизни бывает глуп: при младенчестве и при престарелости. Но оказывается, еще может глупить на почве голода»….</a:t>
            </a:r>
          </a:p>
          <a:p>
            <a:pPr marL="0" indent="0" eaLnBrk="1" hangingPunct="1">
              <a:buFont typeface="Arial" charset="0"/>
              <a:buNone/>
            </a:pPr>
            <a:endParaRPr lang="ru-RU" sz="1600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1600" b="1" i="1" dirty="0" smtClean="0"/>
              <a:t>Последняя запись 16.06.1942: «…Дело крайне плохо обстоит – ни руки, ни ноги не поднимаются, просят пищи, но ее недостает. День ото дня все падаешь духом и физически»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454</TotalTime>
  <Words>2218</Words>
  <Application>Microsoft Office PowerPoint</Application>
  <PresentationFormat>Экран (4:3)</PresentationFormat>
  <Paragraphs>126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Тема Office</vt:lpstr>
      <vt:lpstr>Презентация PowerPoint</vt:lpstr>
      <vt:lpstr>НАЧАЛО ВОЙНЫ</vt:lpstr>
      <vt:lpstr>Презентация PowerPoint</vt:lpstr>
      <vt:lpstr>ВОЕНАЧАЛЬНИКИ</vt:lpstr>
      <vt:lpstr>ВОЕНАЧАЛЬНИКИ</vt:lpstr>
      <vt:lpstr>Презентация PowerPoint</vt:lpstr>
      <vt:lpstr>Презентация PowerPoint</vt:lpstr>
      <vt:lpstr>Плен</vt:lpstr>
      <vt:lpstr>Презентация PowerPoint</vt:lpstr>
      <vt:lpstr>Презентация PowerPoint</vt:lpstr>
      <vt:lpstr>Презентация PowerPoint</vt:lpstr>
      <vt:lpstr>Выжженная земля  </vt:lpstr>
      <vt:lpstr>Остарбайтеры</vt:lpstr>
      <vt:lpstr>Презентация PowerPoint</vt:lpstr>
      <vt:lpstr>Презентация PowerPoint</vt:lpstr>
      <vt:lpstr>Коллаборационизм Предательство по выбору и 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Холокост</vt:lpstr>
      <vt:lpstr>Презентация PowerPoint</vt:lpstr>
      <vt:lpstr>Презентация PowerPoint</vt:lpstr>
      <vt:lpstr>Недетская работа в тылу</vt:lpstr>
      <vt:lpstr>Презентация PowerPoint</vt:lpstr>
      <vt:lpstr>Презентация PowerPoint</vt:lpstr>
      <vt:lpstr>Учиться?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Еще раз о войне…</dc:title>
  <dc:creator>R2D2</dc:creator>
  <cp:lastModifiedBy>нашпк</cp:lastModifiedBy>
  <cp:revision>53</cp:revision>
  <dcterms:created xsi:type="dcterms:W3CDTF">2012-02-04T09:15:58Z</dcterms:created>
  <dcterms:modified xsi:type="dcterms:W3CDTF">2016-04-25T15:08:23Z</dcterms:modified>
</cp:coreProperties>
</file>